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0" r:id="rId1"/>
  </p:sldMasterIdLst>
  <p:notesMasterIdLst>
    <p:notesMasterId r:id="rId43"/>
  </p:notesMasterIdLst>
  <p:handoutMasterIdLst>
    <p:handoutMasterId r:id="rId44"/>
  </p:handoutMasterIdLst>
  <p:sldIdLst>
    <p:sldId id="368" r:id="rId2"/>
    <p:sldId id="369" r:id="rId3"/>
    <p:sldId id="370" r:id="rId4"/>
    <p:sldId id="340" r:id="rId5"/>
    <p:sldId id="284" r:id="rId6"/>
    <p:sldId id="304" r:id="rId7"/>
    <p:sldId id="291" r:id="rId8"/>
    <p:sldId id="310" r:id="rId9"/>
    <p:sldId id="400" r:id="rId10"/>
    <p:sldId id="305" r:id="rId11"/>
    <p:sldId id="332" r:id="rId12"/>
    <p:sldId id="394" r:id="rId13"/>
    <p:sldId id="358" r:id="rId14"/>
    <p:sldId id="337" r:id="rId15"/>
    <p:sldId id="352" r:id="rId16"/>
    <p:sldId id="331" r:id="rId17"/>
    <p:sldId id="382" r:id="rId18"/>
    <p:sldId id="379" r:id="rId19"/>
    <p:sldId id="372" r:id="rId20"/>
    <p:sldId id="387" r:id="rId21"/>
    <p:sldId id="371" r:id="rId22"/>
    <p:sldId id="373" r:id="rId23"/>
    <p:sldId id="339" r:id="rId24"/>
    <p:sldId id="392" r:id="rId25"/>
    <p:sldId id="391" r:id="rId26"/>
    <p:sldId id="375" r:id="rId27"/>
    <p:sldId id="383" r:id="rId28"/>
    <p:sldId id="381" r:id="rId29"/>
    <p:sldId id="376" r:id="rId30"/>
    <p:sldId id="377" r:id="rId31"/>
    <p:sldId id="378" r:id="rId32"/>
    <p:sldId id="374" r:id="rId33"/>
    <p:sldId id="384" r:id="rId34"/>
    <p:sldId id="385" r:id="rId35"/>
    <p:sldId id="380" r:id="rId36"/>
    <p:sldId id="294" r:id="rId37"/>
    <p:sldId id="393" r:id="rId38"/>
    <p:sldId id="386" r:id="rId39"/>
    <p:sldId id="390" r:id="rId40"/>
    <p:sldId id="388" r:id="rId41"/>
    <p:sldId id="389" r:id="rId42"/>
  </p:sldIdLst>
  <p:sldSz cx="9144000" cy="6858000" type="screen4x3"/>
  <p:notesSz cx="6807200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Раздел по умолчанию" id="{7129DE1B-B789-4231-96C6-8FE844711C25}">
          <p14:sldIdLst>
            <p14:sldId id="395"/>
          </p14:sldIdLst>
        </p14:section>
        <p14:section name="Раздел без заголовка" id="{78DBC161-A1C1-4D6E-A9C9-6A54FAEA638B}">
          <p14:sldIdLst>
            <p14:sldId id="368"/>
            <p14:sldId id="369"/>
            <p14:sldId id="370"/>
            <p14:sldId id="340"/>
            <p14:sldId id="397"/>
            <p14:sldId id="284"/>
            <p14:sldId id="304"/>
            <p14:sldId id="291"/>
            <p14:sldId id="310"/>
            <p14:sldId id="400"/>
            <p14:sldId id="305"/>
            <p14:sldId id="332"/>
            <p14:sldId id="394"/>
            <p14:sldId id="358"/>
            <p14:sldId id="398"/>
            <p14:sldId id="337"/>
            <p14:sldId id="352"/>
            <p14:sldId id="331"/>
            <p14:sldId id="382"/>
            <p14:sldId id="379"/>
            <p14:sldId id="372"/>
            <p14:sldId id="387"/>
            <p14:sldId id="371"/>
            <p14:sldId id="373"/>
            <p14:sldId id="339"/>
            <p14:sldId id="392"/>
            <p14:sldId id="391"/>
            <p14:sldId id="375"/>
            <p14:sldId id="383"/>
            <p14:sldId id="381"/>
            <p14:sldId id="376"/>
            <p14:sldId id="377"/>
            <p14:sldId id="378"/>
            <p14:sldId id="374"/>
            <p14:sldId id="384"/>
            <p14:sldId id="385"/>
            <p14:sldId id="380"/>
            <p14:sldId id="399"/>
            <p14:sldId id="294"/>
            <p14:sldId id="393"/>
            <p14:sldId id="396"/>
            <p14:sldId id="386"/>
            <p14:sldId id="390"/>
            <p14:sldId id="388"/>
            <p14:sldId id="389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3131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61" autoAdjust="0"/>
    <p:restoredTop sz="94817" autoAdjust="0"/>
  </p:normalViewPr>
  <p:slideViewPr>
    <p:cSldViewPr snapToGrid="0" snapToObjects="1">
      <p:cViewPr>
        <p:scale>
          <a:sx n="100" d="100"/>
          <a:sy n="100" d="100"/>
        </p:scale>
        <p:origin x="-888" y="4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628" y="-96"/>
      </p:cViewPr>
      <p:guideLst>
        <p:guide orient="horz" pos="3131"/>
        <p:guide pos="214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BFC66E-9D49-4E0C-BAF8-E20DB19513B9}" type="datetimeFigureOut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E084F-F303-4766-94EB-0A2F5DA051E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725953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pn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1C773-1EB3-4521-B01A-8A44F963753D}" type="datetimeFigureOut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704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DF02C6-4E7B-4977-840F-C0897519A62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40913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F02C6-4E7B-4977-840F-C0897519A62F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4365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30B85-05E8-4471-BA9E-0D7B9A06880F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741796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04B59-29C5-4B58-839B-F97493034D78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7673929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04B59-29C5-4B58-839B-F97493034D78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6106752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Образец </a:t>
            </a:r>
            <a:r>
              <a:rPr lang="ru-RU" dirty="0" err="1" smtClean="0"/>
              <a:t>заголовкаё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BDC63-11D6-4718-86B3-2D5ED63028C4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54661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7018-2E7B-4AB7-B1C9-6A274FF7A792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89205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CDF81-A482-460B-943C-B3E92783039F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70526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B0AAF-5D4D-44DF-A75A-7139DE1A946A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830572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3B80C-8C3B-4312-8970-E1522AAD2C0C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87166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04B59-29C5-4B58-839B-F97493034D78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66064266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45D31F-9919-43E3-A44B-1D574EA661F2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506798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8BF-45A9-4B06-8A83-2E589C31CEB9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04601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A704B59-29C5-4B58-839B-F97493034D78}" type="datetime1">
              <a:rPr lang="ru-RU" smtClean="0"/>
              <a:pPr/>
              <a:t>17.08.2018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CDFC853-BB19-0C43-B3AE-1C7279B8892C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145086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1</a:t>
            </a:fld>
            <a:endParaRPr lang="ru-RU" dirty="0"/>
          </a:p>
        </p:txBody>
      </p:sp>
      <p:pic>
        <p:nvPicPr>
          <p:cNvPr id="9" name="Рисунок 8" descr="C:\Users\Дамир\AppData\Local\Microsoft\Windows\INetCache\Content.Word\27515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0000" y="1260000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Рисунок 9" descr="C:\Users\Дамир\AppData\Local\Microsoft\Windows\INetCache\Content.Word\inx960x640-696x465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0000" y="3780000"/>
            <a:ext cx="3600000" cy="19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Заголовок 1"/>
          <p:cNvSpPr txBox="1">
            <a:spLocks/>
          </p:cNvSpPr>
          <p:nvPr/>
        </p:nvSpPr>
        <p:spPr>
          <a:xfrm>
            <a:off x="0" y="108000"/>
            <a:ext cx="9144000" cy="43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1" i="0" u="none" strike="noStrike" kern="1200" cap="none" spc="-5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Т</a:t>
            </a:r>
            <a:r>
              <a:rPr kumimoji="0" lang="en-US" sz="2400" b="1" i="0" u="none" strike="noStrike" kern="1200" cap="none" spc="-5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OO</a:t>
            </a:r>
            <a:r>
              <a:rPr kumimoji="0" lang="ru-RU" sz="2400" b="1" i="0" u="none" strike="noStrike" kern="1200" cap="none" spc="-5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 «BRBAPK» </a:t>
            </a:r>
            <a:endParaRPr kumimoji="0" lang="ru-RU" sz="2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3" name="Содержимое 2"/>
          <p:cNvSpPr txBox="1">
            <a:spLocks/>
          </p:cNvSpPr>
          <p:nvPr/>
        </p:nvSpPr>
        <p:spPr>
          <a:xfrm>
            <a:off x="3959999" y="1260001"/>
            <a:ext cx="4753077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ru-RU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Проект включен решением РКС от 28.05.2014г. 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Отрасль</a:t>
            </a:r>
            <a:r>
              <a:rPr lang="ru-RU" sz="1200" b="1" dirty="0" smtClean="0"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Пищевая промышленность. 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Руководитель</a:t>
            </a:r>
            <a:r>
              <a:rPr lang="ru-RU" sz="1200" b="1" dirty="0" smtClean="0"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Әділхан Нұрлан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Площадь земельного участка: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17 га.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Стоимость проекта: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7 813  млн. тенге.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Создание рабочих мест: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150 чел.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lang="ru-RU" sz="1200" b="1" dirty="0" smtClean="0"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Выпускаемая продукция и мощность: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выращивание овощной продукции, 7 217 тонн овощей в год. </a:t>
            </a:r>
          </a:p>
          <a:p>
            <a:pPr marL="91440" indent="-91440"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/>
            </a:pPr>
            <a:endParaRPr lang="kk-KZ" sz="1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" indent="-91440"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/>
            </a:pPr>
            <a:r>
              <a:rPr lang="kk-KZ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– 2 500 млн. тенге в год.</a:t>
            </a:r>
            <a:endParaRPr lang="ru-RU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Срок реализации:</a:t>
            </a:r>
            <a:r>
              <a:rPr kumimoji="0" lang="ru-RU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2014 -2016 год.</a:t>
            </a:r>
          </a:p>
          <a:p>
            <a:pPr marL="91440" lvl="0" indent="-91440"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0" y="540000"/>
            <a:ext cx="9143999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itchFamily="34" charset="0"/>
                <a:cs typeface="Arial" pitchFamily="34" charset="0"/>
              </a:rPr>
              <a:t>«Тепличный комплекс по выращиванию овощей»</a:t>
            </a:r>
          </a:p>
        </p:txBody>
      </p:sp>
    </p:spTree>
    <p:extLst>
      <p:ext uri="{BB962C8B-B14F-4D97-AF65-F5344CB8AC3E}">
        <p14:creationId xmlns="" xmlns:p14="http://schemas.microsoft.com/office/powerpoint/2010/main" val="111864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«Алмерек» 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изделий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медицинского назначения (ИМН) одноразового применения»</a:t>
            </a: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08.09.2015 г. 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Фармацевтика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Бикебаева Айнура Жолшиевна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443,4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10.2015-11.2018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изделия медицинского назначения (ИМН) одноразового применения, 28,97 млн. штук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8" name="Рисунок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«Г.С.Г. Высотник»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автоклавного ячеистого газобетона»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28.05.2014г,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Мукаметхан Сабыржан.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1 410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тенге.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85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01.2015-12.2018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автоклавный ячеистый газобетон,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000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куб. м.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1448,0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31" y="1260000"/>
            <a:ext cx="3623669" cy="218915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30" y="3600000"/>
            <a:ext cx="3623670" cy="223324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2364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HardStone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«Передислокация завода по обработке природного камня»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08.12.2017г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Файзулдин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Рамазан.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1,2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га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02.2018-10.2018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облицовочных плит, гранитных бордюров, брусчатки, широкоформатных плит (слябов) до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86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тыс. кв. м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  <a:defRPr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590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4836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Nak 8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выпуску замороженного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теста»</a:t>
            </a: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07.06.2017 г. 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Пищевая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Нуриев Канат Маратович.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243,2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31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06.2017-12.2018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замороженное тесто и полуфабрикаты хлебобулочных изделий,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2000 кг в сутки.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281,66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9" name="Рисунок 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6526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«Энергетическая компания» 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4294967295"/>
          </p:nvPr>
        </p:nvSpPr>
        <p:spPr>
          <a:xfrm>
            <a:off x="3960000" y="1260000"/>
            <a:ext cx="5040000" cy="50400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02.06.2016г. 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Машиностроение. 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Ибрагимов Руслан Ильич.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земельного участка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,5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га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800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64  чел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11.2016-09.2019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и сборка оборудования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тепло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водоснабжения, 23 800 шт. в год.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1411,0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80"/>
              </a:spcBef>
              <a:spcAft>
                <a:spcPts val="150"/>
              </a:spcAft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производственно-складского комплекса «ЭнКо»</a:t>
            </a:r>
          </a:p>
        </p:txBody>
      </p:sp>
      <p:pic>
        <p:nvPicPr>
          <p:cNvPr id="5" name="Рисунок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70510"/>
            <a:ext cx="3600000" cy="2160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573517"/>
            <a:ext cx="3600000" cy="23122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7673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«МПЗ Бижан»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мясных изделий и полуфабрикатов»</a:t>
            </a: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28.11.2014 г.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Пищевая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Бижан Хадиша Нуртаевна.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3,5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3 625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250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08.2015-10.2019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 тонн сырокопчёной колбасы, полукопчёной колбасы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4722,0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pic>
        <p:nvPicPr>
          <p:cNvPr id="5" name="Рисунок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8020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«Гауди-08» 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38252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мясоперерабатывающего комплекса»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23.02.2017 г. 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Пищевая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Адешов Бейбит Калданович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1 300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67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04.2017-12.2019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мясоперерабатывающий комплекс, 1 500 тонн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1500,0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5" name="Рисунок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6979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Medical House Akzhol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медицинского завода по производству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лекарственных препаратов»</a:t>
            </a:r>
          </a:p>
        </p:txBody>
      </p:sp>
      <p:pic>
        <p:nvPicPr>
          <p:cNvPr id="5" name="Рисунок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4964" cy="466169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01.11.2017г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Фармацевтика.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Асаинова Маржан Есимхановна.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2,5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635,3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93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11.2016-12.2019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лекарственных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препаратов,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70 млн. штук в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4924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«Концерн «Лига Чемпионов»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стекловолоконных труб 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и дорожных ограждений»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360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126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479841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08.09.2015г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Сураншиев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Алмас.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8,7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2 424,7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43,2 км труб; 3 600 км дорожных ограждений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3100,3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2362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«Sorbent-Volish»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средств индивидуальной защиты населения»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25.11.2013г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Химическая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Ишалеев Виктор Мудирович.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1,8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184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 чел.</a:t>
            </a:r>
          </a:p>
          <a:p>
            <a:pPr lvl="0">
              <a:spcBef>
                <a:spcPts val="0"/>
              </a:spcBef>
              <a:defRPr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03.2014-07.2019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Противогазы, респираторы, самоспасатели, защитные костюмы, 30 000 изделий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500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z="1000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ru-RU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«Almapack Co LTD»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бумажных мешков»</a:t>
            </a:r>
          </a:p>
        </p:txBody>
      </p:sp>
      <p:pic>
        <p:nvPicPr>
          <p:cNvPr id="8" name="Рисунок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721326"/>
            <a:ext cx="3600000" cy="1917348"/>
          </a:xfrm>
          <a:prstGeom prst="rect">
            <a:avLst/>
          </a:prstGeom>
        </p:spPr>
      </p:pic>
      <p:pic>
        <p:nvPicPr>
          <p:cNvPr id="9" name="Рисунок 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sp>
        <p:nvSpPr>
          <p:cNvPr id="11" name="Содержимое 2"/>
          <p:cNvSpPr txBox="1">
            <a:spLocks/>
          </p:cNvSpPr>
          <p:nvPr/>
        </p:nvSpPr>
        <p:spPr>
          <a:xfrm>
            <a:off x="4088524" y="1260000"/>
            <a:ext cx="4635062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R="0" lvl="0" indent="-920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Проект включен решением РКС от 25.11.2013г. </a:t>
            </a:r>
          </a:p>
          <a:p>
            <a:pPr marR="0" lvl="0" indent="-920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Отрасль: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Строительная промышленность.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Руководитель</a:t>
            </a:r>
            <a:r>
              <a:rPr lang="ru-RU" sz="1200" b="1" dirty="0" smtClean="0">
                <a:latin typeface="Arial" pitchFamily="34" charset="0"/>
                <a:cs typeface="Arial" pitchFamily="34" charset="0"/>
              </a:rPr>
              <a:t>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Сартаева Ораша Мухатбековна.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Площадь земельного участка 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1  га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Стоимость проекта: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200  </a:t>
            </a: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млн.тенге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Создание рабочих мест: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32 чел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Выпускаемая продукция и мощность: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бумажные мешки для упаковки сухих строительных смесей, 6 млн. шт. в год.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Срок</a:t>
            </a:r>
            <a:r>
              <a:rPr kumimoji="0" lang="ru-RU" sz="1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реализации: </a:t>
            </a:r>
            <a:r>
              <a:rPr kumimoji="0" lang="ru-RU" sz="1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2014 – 2017 год.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indent="-91440"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</a:t>
            </a:r>
            <a:endParaRPr lang="ru-RU" sz="1200" dirty="0" smtClean="0">
              <a:latin typeface="Arial" pitchFamily="34" charset="0"/>
              <a:cs typeface="Arial" pitchFamily="34" charset="0"/>
            </a:endParaRP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357188" marR="0" lvl="0" indent="-1588" algn="l" defTabSz="914400" rtl="0" eaLnBrk="1" fontAlgn="auto" latinLnBrk="0" hangingPunct="1">
              <a:lnSpc>
                <a:spcPct val="90000"/>
              </a:lnSpc>
              <a:spcBef>
                <a:spcPts val="6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1264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«Прайм Агро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Трейд»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тепличного комплекса по выращиванию овощей на защищенном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грунте»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07.06.2017г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Пищевая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Степанов Алексей Андреевич.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12,39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6 055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105 чел.</a:t>
            </a: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06.2017-12.2019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выращивание  овощной продукции, 5 100 тонн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k-KZ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2800,0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kk-KZ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066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kk-KZ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КЗТА ӨНДІРІС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4294967295"/>
          </p:nvPr>
        </p:nvSpPr>
        <p:spPr>
          <a:xfrm>
            <a:off x="3960000" y="1260000"/>
            <a:ext cx="5040000" cy="50400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07.06.2017г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Машиностроение. 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Гусаинов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Ринат Биналиевич. 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земельного участка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5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0488" indent="-4763">
              <a:spcBef>
                <a:spcPts val="0"/>
              </a:spcBef>
              <a:buNone/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5 282,7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200 чел.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85725" indent="0">
              <a:spcBef>
                <a:spcPts val="0"/>
              </a:spcBef>
              <a:buNone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07.2017-04.2019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Выпускаемая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мощность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запорная арматура, задвижки, затворы, краны, вентиля, 90 000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шт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 год.  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13000,0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57188" indent="-92075">
              <a:spcBef>
                <a:spcPts val="80"/>
              </a:spcBef>
              <a:spcAft>
                <a:spcPts val="150"/>
              </a:spcAft>
              <a:buNone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80"/>
              </a:spcBef>
              <a:spcAft>
                <a:spcPts val="150"/>
              </a:spcAft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запорной арматуры»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10" name="Рисунок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5081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«Каз-Диа-Тест»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93288"/>
            <a:ext cx="9143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диагностических тестов медицинского назначения»</a:t>
            </a:r>
          </a:p>
        </p:txBody>
      </p:sp>
      <p:pic>
        <p:nvPicPr>
          <p:cNvPr id="5" name="Рисунок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66" y="1800000"/>
            <a:ext cx="3405351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443572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28.11.2014г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Фармацевтика.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Жиембаева Кульбаршын Амантаевна.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512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65 чел.</a:t>
            </a: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08.2015-12.2018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диагностические тесты медицинского назначения, 1 830 000 шт.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1603,0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355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NURSIDE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4294967295"/>
          </p:nvPr>
        </p:nvSpPr>
        <p:spPr>
          <a:xfrm>
            <a:off x="3960000" y="1260000"/>
            <a:ext cx="5040000" cy="50400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23.02.2017 г.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промышленность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Акбаев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Аман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Токтамысович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земельного участка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га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168,88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53  чел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04.2017-12.2018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производство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винилового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сайдинга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2 200 тонн  в год.</a:t>
            </a:r>
          </a:p>
          <a:p>
            <a:pPr>
              <a:spcBef>
                <a:spcPts val="50"/>
              </a:spcBef>
              <a:spcAft>
                <a:spcPts val="150"/>
              </a:spcAft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1480,1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"/>
              </a:spcBef>
              <a:spcAft>
                <a:spcPts val="150"/>
              </a:spcAft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"/>
              </a:spcBef>
              <a:spcAft>
                <a:spcPts val="150"/>
              </a:spcAft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"/>
              </a:spcBef>
              <a:spcAft>
                <a:spcPts val="150"/>
              </a:spcAft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7188" indent="-92075">
              <a:spcBef>
                <a:spcPts val="80"/>
              </a:spcBef>
              <a:spcAft>
                <a:spcPts val="150"/>
              </a:spcAft>
              <a:buNone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7188" indent="-92075">
              <a:buNone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«Организация производства винилового сайдинга»</a:t>
            </a:r>
          </a:p>
        </p:txBody>
      </p:sp>
      <p:pic>
        <p:nvPicPr>
          <p:cNvPr id="11" name="Рисунок 10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pic>
        <p:nvPicPr>
          <p:cNvPr id="5" name="Рисунок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5559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79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CATTI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b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(Central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Asia Technique, Technology and Innovation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90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завода по производству оборудования и техники сельскохозяйственного назначения»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548000"/>
            <a:ext cx="5040000" cy="466551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от 08.12.2017г. 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Машиностроение.</a:t>
            </a: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Надыров Марат Калиевич (компания учреждена Центрально-Азиатским университетом).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3,6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га.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5 500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107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01.2018-08.2019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навесного оборудования (плугов, рыхлителей, культиваторов, комбинированные орудия, сеялки) и техники (кормоуборочные комбайны, кормоприготовительное оборудование) – до 3 550 единиц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7770,0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год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kk-KZ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2001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«Ша</a:t>
            </a:r>
            <a:r>
              <a:rPr lang="kk-KZ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ғырай</a:t>
            </a:r>
            <a:r>
              <a:rPr lang="kk-KZ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Тас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773967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обработке природного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камня»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08.12.2017г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Строительная промышленность.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Оразалин Галымжан Серикович.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1 350,2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02.2018-10.2019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облицовочных плит, гранитных бордюров, брусчатки, широкоформатных плит (слябов) до 240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тыс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кв. м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2275,2 млн. 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год.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kk-KZ" sz="1200" b="1" dirty="0" smtClean="0"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5585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«KZON INDUSTRIAL»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3999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комплекса производств нефтехимического машиностроения, реагентов и смазочных масел»</a:t>
            </a: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pic>
        <p:nvPicPr>
          <p:cNvPr id="8" name="Рисунок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sp>
        <p:nvSpPr>
          <p:cNvPr id="9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26.02.2015г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Химическая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Кожахметов Сабит Нурмаханович.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3,4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30 525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441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чел.</a:t>
            </a: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оборудование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нефтехимического сектора - 7 000 тонн;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дистилляты –</a:t>
            </a: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 тонн;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нефтяной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кокс – 8 000 тонн;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смазочные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масла – 100 000;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катализаторы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крекинга – 500 тонн;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присадки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 смазочным маслам – 500 тонн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  <a:defRPr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1193,7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1076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«SHEBERGOOD»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комбината индустриального строительства»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468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08.09.2015г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Карыбаев Артур Достамбекович.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6,8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2 005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112 чел.</a:t>
            </a: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100 000 кв.м. жилья (ЖБИ и конструкции)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2866,0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3024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Eurasia Ligeco Company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сборных железобетонных изделий»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08.09.2015г.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Мукашев Нурбек Кумарович.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7,2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3 977,5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72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03.2016-12.2019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ж/б сорные изделия 20 тыс.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куб.м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или 100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кв.м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3869,19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kk-KZ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1301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«Багдар ЛТД»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" y="540000"/>
            <a:ext cx="9144001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стеклянной тары»</a:t>
            </a:r>
          </a:p>
        </p:txBody>
      </p:sp>
      <p:pic>
        <p:nvPicPr>
          <p:cNvPr id="8" name="Рисунок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9" name="Рисунок 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10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28.11.2014г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Исмаилов Зейнулла Мажитович.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1 428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58 чел.</a:t>
            </a: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стеклянная тара, 67,1 млн. бутылок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1409,0 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1010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 Co Ltd.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3999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картриджей для оргтехники»</a:t>
            </a:r>
          </a:p>
        </p:txBody>
      </p:sp>
      <p:sp>
        <p:nvSpPr>
          <p:cNvPr id="12" name="Содержимое 2"/>
          <p:cNvSpPr txBox="1">
            <a:spLocks/>
          </p:cNvSpPr>
          <p:nvPr/>
        </p:nvSpPr>
        <p:spPr>
          <a:xfrm>
            <a:off x="4056993" y="1260000"/>
            <a:ext cx="4771698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R="0" lvl="0" indent="-920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Проект включен решением РКС от 02.06.2016г . </a:t>
            </a:r>
          </a:p>
          <a:p>
            <a:pPr marR="0" lvl="0" indent="-920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Отрасль: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Машиностроение. 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Руководитель: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Рахимжанов  Мурат Кусманович.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Площадь земельного участка: </a:t>
            </a:r>
            <a:r>
              <a:rPr lang="ru-RU" sz="1200" dirty="0" smtClean="0">
                <a:latin typeface="Arial" pitchFamily="34" charset="0"/>
                <a:cs typeface="Arial" pitchFamily="34" charset="0"/>
              </a:rPr>
              <a:t>0,6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 га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Стоимость проекта: </a:t>
            </a:r>
            <a:r>
              <a:rPr kumimoji="0" lang="ru-RU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-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80  </a:t>
            </a: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млн.тенге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Создание рабочих мест: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- 70  чел.</a:t>
            </a:r>
          </a:p>
          <a:p>
            <a:pPr marL="91440" lvl="0" indent="-91440" defTabSz="914400">
              <a:lnSpc>
                <a:spcPct val="9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/>
            </a:pPr>
            <a:endParaRPr lang="ru-RU" sz="1200" dirty="0" smtClean="0"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Выпускаемая продукция и мощность: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производство картриджей для оргтехники, 200 000 шт. в год. 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 Мощность предприятия в стоимостном выражении </a:t>
            </a:r>
            <a:r>
              <a:rPr lang="kk-KZ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– 1 400 </a:t>
            </a:r>
          </a:p>
          <a:p>
            <a:pPr>
              <a:spcBef>
                <a:spcPts val="0"/>
              </a:spcBef>
            </a:pPr>
            <a:r>
              <a:rPr lang="kk-KZ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 млн. тенге в год.</a:t>
            </a:r>
            <a:endParaRPr lang="ru-RU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" lvl="0" indent="-91440" defTabSz="914400">
              <a:lnSpc>
                <a:spcPct val="90000"/>
              </a:lnSpc>
              <a:spcBef>
                <a:spcPts val="5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kumimoji="0" lang="ru-R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357188" marR="0" lvl="0" indent="-92075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357188" marR="0" lvl="0" indent="-92075" algn="l" defTabSz="914400" rtl="0" eaLnBrk="1" fontAlgn="auto" latinLnBrk="0" hangingPunct="1">
              <a:lnSpc>
                <a:spcPct val="90000"/>
              </a:lnSpc>
              <a:spcBef>
                <a:spcPts val="8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357188" marR="0" lvl="0" indent="-92075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8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pic>
        <p:nvPicPr>
          <p:cNvPr id="15362" name="Picture 2" descr="IMG_20171206_103158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0000" y="3600000"/>
            <a:ext cx="36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309518"/>
            <a:ext cx="3600000" cy="204328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6482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«Актау-1»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76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изделий из вспенивающегося полистирола»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28.11.2014г.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Козлов Андрей Семенович.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3,9 га. </a:t>
            </a: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1 464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90 чел.</a:t>
            </a:r>
          </a:p>
          <a:p>
            <a:pPr lvl="0">
              <a:spcBef>
                <a:spcPts val="0"/>
              </a:spcBef>
              <a:defRPr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2016-07.2018г., 09.2018-12.2019 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изделия из вспенивающегося полистирола,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панели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багеты -1 916 тонн;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теплоизоляционные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плиты и галтели -2 735 тыс. изделий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1541,0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1217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IntelTech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Astana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3999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щелочного цемента»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1800000"/>
            <a:ext cx="3600000" cy="2160000"/>
          </a:xfrm>
          <a:prstGeom prst="rect">
            <a:avLst/>
          </a:prstGeom>
        </p:spPr>
      </p:pic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26.02.2015г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Мейрханов Айбек Темиргалиевич.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1,9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366,4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щелочной цемент I этап - 43 200 тонн; II этап – 86 400 тонн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этап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398,9 млн. тенге;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 этап 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797,7 млн. тенге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3645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«Metal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 Prom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Group» </a:t>
            </a:r>
            <a:endParaRPr lang="ru-RU" sz="28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металлических изделий »</a:t>
            </a:r>
          </a:p>
        </p:txBody>
      </p:sp>
      <p:pic>
        <p:nvPicPr>
          <p:cNvPr id="5" name="Рисунок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01.11.2016г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Абдулхалил Долкунтай.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14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7 764,4 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92 чел.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металлические изделия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0871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«ТК Жетысу»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«Организация производства буровых труб»</a:t>
            </a:r>
          </a:p>
        </p:txBody>
      </p:sp>
      <p:pic>
        <p:nvPicPr>
          <p:cNvPr id="5" name="Рисунок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23.02.2017г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Уразаев Улан Эрнстович.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562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20 чел.</a:t>
            </a: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буровых труб, 7000 тонн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  <a:defRPr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2312,0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417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«Завод Электрокабель» 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по производству электротехнического оборудования»</a:t>
            </a: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8" name="Рисунок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9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23.02.2017г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Артеменко Борис Владимирович.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4,2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1 273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55 чел.</a:t>
            </a: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выпуск электрических изделий, 5000 шт.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600,0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8397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АО «Хикма СНГ»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нового завода по производству фармацевтических пероральных препаратов групп: сердечно сосудистые, центральной нервной системы, антибиотики, общего назначения»</a:t>
            </a: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620000"/>
            <a:ext cx="5040000" cy="431733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08.09.2015г.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Фармацевтика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Бассам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Сарахни.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6 510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120 чел.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шт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таблеток; 90 млн. штук капсул в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  <a:defRPr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36084,0 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378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«Grand Food»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«Производство мороженного»</a:t>
            </a:r>
          </a:p>
        </p:txBody>
      </p:sp>
      <p:sp>
        <p:nvSpPr>
          <p:cNvPr id="10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20.11.2014 г.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Пищевая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Пак Владимир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Сергеевич.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10,8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4 166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тенге.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815 чел.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08.2015-12.2020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16500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тонн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5533,0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9" name="Рисунок 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ru-RU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Конкрит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Продактс»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завода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ЖБИ, передислокация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действующих производственных мощностей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08.12.2017г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Строительная промышленность.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Синяев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Александр Евгеньевич.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7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997,5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194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02.2018-12.2021 год</a:t>
            </a: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бортовой камень, камни бетонные стеновые, плиты бетонные фасадные, плиты бетонные тротуарные, тротуарная плитка и </a:t>
            </a:r>
            <a:r>
              <a:rPr lang="ru-RU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накрывочные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элементы - до 9,4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млн.шт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813,5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80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1534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>
                <a:latin typeface="Arial" panose="020B0604020202020204" pitchFamily="34" charset="0"/>
                <a:cs typeface="Arial" panose="020B0604020202020204" pitchFamily="34" charset="0"/>
              </a:rPr>
              <a:t>ТОО «Дор-Хан – Алматы»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«Организация комплекса по металлообработке и производству подвижных ограждающих конструкций,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автоматичесаих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ворот 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рольставней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28.06.2018 год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Машиностроение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416,6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2018-2019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12 125 единиц в год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/        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2 500 млн.тенге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041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>
                <a:latin typeface="Arial" panose="020B0604020202020204" pitchFamily="34" charset="0"/>
                <a:cs typeface="Arial" panose="020B0604020202020204" pitchFamily="34" charset="0"/>
              </a:rPr>
              <a:t>ТОО «</a:t>
            </a:r>
            <a:r>
              <a:rPr lang="kk-KZ" sz="2800" b="1" dirty="0">
                <a:latin typeface="Arial" panose="020B0604020202020204" pitchFamily="34" charset="0"/>
                <a:cs typeface="Arial" panose="020B0604020202020204" pitchFamily="34" charset="0"/>
              </a:rPr>
              <a:t>Ә</a:t>
            </a:r>
            <a:r>
              <a:rPr lang="ru-RU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лем</a:t>
            </a:r>
            <a:r>
              <a:rPr lang="ru-RU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Тынысы</a:t>
            </a:r>
            <a:r>
              <a:rPr lang="ru-RU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цеха и передислокация производственной линии по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переработке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 производству охлаждающих жидкостей»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600000" cy="2160000"/>
          </a:xfrm>
          <a:prstGeom prst="rect">
            <a:avLst/>
          </a:prstGeom>
        </p:spPr>
      </p:pic>
      <p:pic>
        <p:nvPicPr>
          <p:cNvPr id="7" name="Рисунок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0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8467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28.06.2018г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Химическая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промышленность.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1,5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250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80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2018-2019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22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00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тонн в год /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1 350 млн. тенге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0000"/>
              </a:lnSpc>
              <a:spcBef>
                <a:spcPts val="60"/>
              </a:spcBef>
              <a:spcAft>
                <a:spcPts val="150"/>
              </a:spcAft>
              <a:defRPr/>
            </a:pP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7868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ТОО «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Tokyo Rope Almaty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3999" cy="612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«Передислокация и расширение производства по выпуску инженерных систем безопасности»</a:t>
            </a: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4044083" y="1351847"/>
            <a:ext cx="4616442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04.04.2017 г.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Такеяма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Тошио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3 682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30 чел.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инженерных сетей безопасности, 17-18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тыс. тонн 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год.</a:t>
            </a:r>
          </a:p>
          <a:p>
            <a:pPr>
              <a:spcBef>
                <a:spcPts val="0"/>
              </a:spcBef>
            </a:pPr>
            <a:endParaRPr lang="kk-KZ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6 300 млн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7" y="1499412"/>
            <a:ext cx="3600000" cy="207410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7" y="3836845"/>
            <a:ext cx="3600000" cy="20905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3417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>
                <a:latin typeface="Arial" panose="020B0604020202020204" pitchFamily="34" charset="0"/>
                <a:cs typeface="Arial" panose="020B0604020202020204" pitchFamily="34" charset="0"/>
              </a:rPr>
              <a:t>ТОО «ТЕХНОКОНТ</a:t>
            </a:r>
            <a:r>
              <a:rPr lang="ru-RU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ru-RU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«Организация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производства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средневольтных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комплектных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распределительных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устройств»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330934"/>
            <a:ext cx="3600000" cy="2160000"/>
          </a:xfrm>
          <a:prstGeom prst="rect">
            <a:avLst/>
          </a:prstGeom>
        </p:spPr>
      </p:pic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28.06.2018г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Машиностроение.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0,2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58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2018-2019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endParaRPr lang="ru-RU" sz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>
              <a:spcBef>
                <a:spcPts val="0"/>
              </a:spcBef>
              <a:defRPr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sz="1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200 единиц в год /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1 120 млн. тенге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k-KZ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6720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Asia Steel Pipe Corporation</a:t>
            </a:r>
            <a:r>
              <a:rPr lang="ru-RU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«Строительство производственной линии трубных изделий нефтяного сортамента»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Проект включен решением РКС от 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28.06.2018г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Машиностроение.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5,2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6 400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99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2018-2020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35 000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тонн в год /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14 500 </a:t>
            </a:r>
            <a:r>
              <a:rPr lang="ru-RU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млн.тенге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0"/>
              </a:spcBef>
              <a:defRPr/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322467"/>
            <a:ext cx="3600000" cy="216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0504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Дамир\Downloads\IMG_521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9999" y="1327737"/>
            <a:ext cx="3600001" cy="2116466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«КМК Investment»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кабельно-проводниковой продукции»</a:t>
            </a:r>
          </a:p>
        </p:txBody>
      </p:sp>
      <p:sp>
        <p:nvSpPr>
          <p:cNvPr id="10" name="Содержимое 2"/>
          <p:cNvSpPr txBox="1">
            <a:spLocks/>
          </p:cNvSpPr>
          <p:nvPr/>
        </p:nvSpPr>
        <p:spPr>
          <a:xfrm>
            <a:off x="4107145" y="1117125"/>
            <a:ext cx="4655855" cy="504555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Проект 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включен решением РКС от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25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11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.201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ru-RU" sz="12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г </a:t>
            </a:r>
            <a:r>
              <a:rPr lang="ru-RU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</a:t>
            </a:r>
            <a:endParaRPr lang="ru-RU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Польский Кирилл Петрович.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7,3  га </a:t>
            </a:r>
            <a:endParaRPr lang="en-US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6 700  млн. тенге</a:t>
            </a:r>
            <a:endParaRPr lang="en-US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539 чел.</a:t>
            </a:r>
            <a:endParaRPr lang="en-US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График 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2014-2018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</a:t>
            </a:r>
          </a:p>
          <a:p>
            <a:pPr marL="0" indent="0">
              <a:spcBef>
                <a:spcPts val="0"/>
              </a:spcBef>
              <a:buNone/>
            </a:pPr>
            <a:endParaRPr lang="kk-KZ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  <a:buNone/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Выпускаемая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20 000 км кабельно-проводниковой продукции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6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720662"/>
            <a:ext cx="3600000" cy="2249315"/>
          </a:xfrm>
          <a:prstGeom prst="rect">
            <a:avLst/>
          </a:prstGeom>
        </p:spPr>
      </p:pic>
      <p:pic>
        <p:nvPicPr>
          <p:cNvPr id="7" name="Picture 3" descr="C:\Users\Дамир\Downloads\CF68C735-DED6-4A97-B4B9-D6EB960B845E.jpe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9999" y="3720662"/>
            <a:ext cx="3600001" cy="22157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«ASSET» 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" y="540000"/>
            <a:ext cx="9143999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полимерных изделий»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972910" y="1260000"/>
            <a:ext cx="4824249" cy="495161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от 08.09.2015 г. </a:t>
            </a: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Химическая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Опабеков Канат Усенович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421,5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03.2016-12.2018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5725" indent="0">
              <a:spcBef>
                <a:spcPts val="0"/>
              </a:spcBef>
              <a:buNone/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мощность: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полимерные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трубы для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водоснабжения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газоснабжения, 630 тонн (315 км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indent="0">
              <a:spcBef>
                <a:spcPts val="0"/>
              </a:spcBef>
              <a:buNone/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725" indent="0">
              <a:spcBef>
                <a:spcPts val="0"/>
              </a:spcBef>
              <a:buNone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425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год.</a:t>
            </a: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3838923"/>
            <a:ext cx="3497297" cy="2160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260000"/>
            <a:ext cx="3497297" cy="2218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Asia Steel Pipe Corporation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endParaRPr lang="ru-RU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540000"/>
            <a:ext cx="9144000" cy="360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«Завод по производству стальных сварных труб большого диаметра»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3710152" y="1093073"/>
            <a:ext cx="5160579" cy="519641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28.05.2014 г.</a:t>
            </a: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Машиностроение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Чэнь Даю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18,2 га.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33 000 </a:t>
            </a:r>
            <a:r>
              <a:rPr lang="ru-RU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млн.тенге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304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03.2017-11.2018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725" indent="0">
              <a:spcBef>
                <a:spcPts val="0"/>
              </a:spcBef>
              <a:buNone/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100 000 тонн стальных сварных труб большого диаметра в год.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725" indent="0">
              <a:spcBef>
                <a:spcPts val="0"/>
              </a:spcBef>
              <a:buNone/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17 031 млн. тенге в год.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7" y="3764524"/>
            <a:ext cx="3350152" cy="231641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7" y="1103585"/>
            <a:ext cx="3350152" cy="23009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08000"/>
            <a:ext cx="9144000" cy="432000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 </a:t>
            </a:r>
            <a:r>
              <a:rPr lang="ru-RU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«Kaz Tiger Tape» </a:t>
            </a:r>
            <a:endParaRPr lang="ru-RU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" y="54000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«Перенос завода и увеличение существующих мощностей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 производству скотча и стрейч пленки»</a:t>
            </a: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3960000" y="1260000"/>
            <a:ext cx="5040000" cy="5040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</a:t>
            </a: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08.09.2015 г.</a:t>
            </a: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Строительная промышленность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Халмет Даурен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1,6 га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382,25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млн.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50 чел.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kk-KZ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08.2016-09.2018 год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ru-RU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Выпускаемая продукция и мощность </a:t>
            </a:r>
            <a:r>
              <a:rPr lang="ru-RU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производство скотча и 400 тонн стрейч пленки в год</a:t>
            </a: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r>
              <a:rPr lang="kk-KZ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Мощность предприятия в стоимостном выражении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600</a:t>
            </a:r>
            <a:r>
              <a:rPr lang="kk-KZ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k-KZ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млн. тенге в год.</a:t>
            </a:r>
            <a:endParaRPr lang="ru-RU" sz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ru-RU" sz="12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ru-RU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333669"/>
            <a:ext cx="3600000" cy="2160000"/>
          </a:xfrm>
          <a:prstGeom prst="rect">
            <a:avLst/>
          </a:prstGeom>
        </p:spPr>
      </p:pic>
      <p:pic>
        <p:nvPicPr>
          <p:cNvPr id="5" name="Рисунок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816834"/>
            <a:ext cx="3600000" cy="2160000"/>
          </a:xfrm>
          <a:prstGeom prst="rect">
            <a:avLst/>
          </a:prstGeom>
        </p:spPr>
      </p:pic>
      <p:pic>
        <p:nvPicPr>
          <p:cNvPr id="8" name="Рисунок 7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440000"/>
            <a:ext cx="3600000" cy="2160000"/>
          </a:xfrm>
          <a:prstGeom prst="rect">
            <a:avLst/>
          </a:prstGeom>
        </p:spPr>
      </p:pic>
      <p:pic>
        <p:nvPicPr>
          <p:cNvPr id="9" name="Рисунок 8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333669"/>
            <a:ext cx="3600000" cy="21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C853-BB19-0C43-B3AE-1C7279B8892C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378820" y="341390"/>
            <a:ext cx="2764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OO «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КСМ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</a:rPr>
              <a:t>ТехнОВИД</a:t>
            </a:r>
            <a:r>
              <a:rPr lang="ru-RU" b="1" dirty="0" smtClean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19199" y="653359"/>
            <a:ext cx="69158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«Завод </a:t>
            </a:r>
            <a:r>
              <a:rPr lang="ru-R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энергоэффективных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архитектурных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фасадов»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791154" y="1089319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Проект включен решением РКС от 25.11.2013 г. </a:t>
            </a:r>
          </a:p>
          <a:p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Отрасль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– Строительная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промышленность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– Хрущев Сергей Анатольевич.</a:t>
            </a:r>
          </a:p>
          <a:p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Площадь земельного участка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– 3,8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га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– 3 765 млн.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тенге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Создание рабочих мест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– 80 чел.</a:t>
            </a:r>
          </a:p>
          <a:p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График </a:t>
            </a:r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реализации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05.2015-12.2018 год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ru-RU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Выпускаемая </a:t>
            </a:r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продукция и мощность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– производство </a:t>
            </a:r>
            <a:r>
              <a:rPr lang="ru-RU" sz="1200" dirty="0" err="1">
                <a:latin typeface="Arial" panose="020B0604020202020204" pitchFamily="34" charset="0"/>
                <a:cs typeface="Arial" panose="020B0604020202020204" pitchFamily="34" charset="0"/>
              </a:rPr>
              <a:t>энергоэффективных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архитектурных фасадов, 475 000 </a:t>
            </a:r>
            <a:r>
              <a:rPr lang="ru-RU" sz="1200" dirty="0" err="1">
                <a:latin typeface="Arial" panose="020B0604020202020204" pitchFamily="34" charset="0"/>
                <a:cs typeface="Arial" panose="020B0604020202020204" pitchFamily="34" charset="0"/>
              </a:rPr>
              <a:t>кв.м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. в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год.</a:t>
            </a:r>
          </a:p>
          <a:p>
            <a:endParaRPr lang="ru-RU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Мощность </a:t>
            </a:r>
            <a:r>
              <a:rPr lang="ru-RU" sz="1200" b="1" dirty="0">
                <a:latin typeface="Arial" panose="020B0604020202020204" pitchFamily="34" charset="0"/>
                <a:cs typeface="Arial" panose="020B0604020202020204" pitchFamily="34" charset="0"/>
              </a:rPr>
              <a:t>предприятия в стоимостном выражении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– 10356,0 млн. </a:t>
            </a:r>
            <a:r>
              <a:rPr lang="ru-RU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тенге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в год.</a:t>
            </a:r>
          </a:p>
          <a:p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52" y="1177158"/>
            <a:ext cx="3342289" cy="220717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52" y="3511634"/>
            <a:ext cx="3342289" cy="23321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973258873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Ретр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янец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17259</TotalTime>
  <Words>3503</Words>
  <Application>Microsoft Office PowerPoint</Application>
  <PresentationFormat>Экран (4:3)</PresentationFormat>
  <Paragraphs>678</Paragraphs>
  <Slides>41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2" baseType="lpstr">
      <vt:lpstr>Ретро</vt:lpstr>
      <vt:lpstr>Слайд 1</vt:lpstr>
      <vt:lpstr>ТОО «Almapack Co LTD»</vt:lpstr>
      <vt:lpstr>ТOO «Doc Co Ltd.» </vt:lpstr>
      <vt:lpstr>ТОО «Tokyo Rope Almaty» </vt:lpstr>
      <vt:lpstr>ТOO «КМК Investment»</vt:lpstr>
      <vt:lpstr>ТOO «ASSET» </vt:lpstr>
      <vt:lpstr>ТOO «Asia Steel Pipe Corporation» </vt:lpstr>
      <vt:lpstr>ТOO «Kaz Tiger Tape» </vt:lpstr>
      <vt:lpstr>Слайд 9</vt:lpstr>
      <vt:lpstr>ТOO «Алмерек» </vt:lpstr>
      <vt:lpstr>ТОО «Г.С.Г. Высотник»</vt:lpstr>
      <vt:lpstr>ТOO «HardStone»</vt:lpstr>
      <vt:lpstr>ТOO «Group Nak 8» </vt:lpstr>
      <vt:lpstr>ТOO «Энергетическая компания»  </vt:lpstr>
      <vt:lpstr>ТОО «МПЗ Бижан» </vt:lpstr>
      <vt:lpstr>ТОО «Гауди-08» </vt:lpstr>
      <vt:lpstr>ТOO «Medical House Akzhol» </vt:lpstr>
      <vt:lpstr>ТOO «Концерн «Лига Чемпионов» </vt:lpstr>
      <vt:lpstr>ТOO «Sorbent-Volish»</vt:lpstr>
      <vt:lpstr>ТOO «Прайм Агро Трейд» </vt:lpstr>
      <vt:lpstr>ТOO «КЗТА ӨНДІРІС» </vt:lpstr>
      <vt:lpstr>ТОО «Каз-Диа-Тест» </vt:lpstr>
      <vt:lpstr>ТОО «NURSIDE» </vt:lpstr>
      <vt:lpstr>ТOO «CATTI» (Central Asia Technique, Technology and Innovation)</vt:lpstr>
      <vt:lpstr>ТOO «Шағырай Тас» </vt:lpstr>
      <vt:lpstr>ТOO «KZON INDUSTRIAL»</vt:lpstr>
      <vt:lpstr>ТOO «SHEBERGOOD» </vt:lpstr>
      <vt:lpstr>ТOO «Eurasia Ligeco Company» </vt:lpstr>
      <vt:lpstr>ТОО «Багдар ЛТД» </vt:lpstr>
      <vt:lpstr>ТOO «Актау-1» </vt:lpstr>
      <vt:lpstr>ТOO «IntelTech Astana»</vt:lpstr>
      <vt:lpstr>ТОО «Metall Prom Group» </vt:lpstr>
      <vt:lpstr>ТОО «ТК Жетысу» </vt:lpstr>
      <vt:lpstr>ТОО «Завод Электрокабель»  </vt:lpstr>
      <vt:lpstr>АО «Хикма СНГ» </vt:lpstr>
      <vt:lpstr>ТOO «Grand Food»</vt:lpstr>
      <vt:lpstr>ТOO «Конкрит Продактс» </vt:lpstr>
      <vt:lpstr>ТОО «Дор-Хан – Алматы» </vt:lpstr>
      <vt:lpstr>ТОО «Әлем Тынысы» </vt:lpstr>
      <vt:lpstr>ТОО «ТЕХНОКОНТ» </vt:lpstr>
      <vt:lpstr>ТOO «Asia Steel Pipe Corporation» </vt:lpstr>
    </vt:vector>
  </TitlesOfParts>
  <Company>KTF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Индустриальная зона Алматы</dc:title>
  <dc:creator>Ъ</dc:creator>
  <cp:lastModifiedBy>Дамир</cp:lastModifiedBy>
  <cp:revision>1678</cp:revision>
  <cp:lastPrinted>2018-06-26T13:52:49Z</cp:lastPrinted>
  <dcterms:created xsi:type="dcterms:W3CDTF">2016-01-08T02:49:11Z</dcterms:created>
  <dcterms:modified xsi:type="dcterms:W3CDTF">2018-08-20T03:49:10Z</dcterms:modified>
</cp:coreProperties>
</file>